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5" r:id="rId2"/>
    <p:sldId id="282" r:id="rId3"/>
    <p:sldId id="289" r:id="rId4"/>
    <p:sldId id="288" r:id="rId5"/>
    <p:sldId id="284" r:id="rId6"/>
    <p:sldId id="285" r:id="rId7"/>
    <p:sldId id="287" r:id="rId8"/>
  </p:sldIdLst>
  <p:sldSz cx="9144000" cy="6858000" type="screen4x3"/>
  <p:notesSz cx="6858000" cy="9686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CCCCFF"/>
    <a:srgbClr val="FF99CC"/>
    <a:srgbClr val="9079E3"/>
    <a:srgbClr val="866DE1"/>
    <a:srgbClr val="66FF66"/>
    <a:srgbClr val="9933FF"/>
    <a:srgbClr val="99FF66"/>
    <a:srgbClr val="FF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96" d="100"/>
          <a:sy n="96" d="100"/>
        </p:scale>
        <p:origin x="-109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93C58799-CE20-4532-9091-E7B3BD6DBD92}" type="datetimeFigureOut">
              <a:rPr lang="de-DE"/>
              <a:pPr>
                <a:defRPr/>
              </a:pPr>
              <a:t>04.05.2020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382724-B15D-4963-80A1-D825F5825DC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6353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2C99DE31-75E1-42DB-966F-3E4717FF9054}" type="datetimeFigureOut">
              <a:rPr lang="de-DE"/>
              <a:pPr>
                <a:defRPr/>
              </a:pPr>
              <a:t>04.05.2020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00575"/>
            <a:ext cx="5486400" cy="4359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F992C2-BA9B-4999-8C65-2CF1E4F56E1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2126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D0441-CAF4-4C01-8DF8-602CE4C1F9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635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0DBC9-70F7-48B7-9C29-AE963DAA22B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808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25B0F-4921-4BC3-B29B-F880BFBF7C2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516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99880-B81C-406C-8753-EE276C0ABD9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492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A4C61-EFF9-4C2C-BA10-66A521E5AB7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3974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6901B-C2FE-4DCA-819C-61DD221D9F0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46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408CC-22AA-4472-987C-0A178A6B396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884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4465C-2800-4426-95F3-5150BB49669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0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61C14-BECD-4ADF-B1EE-0F1E80F52A9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26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00860-CD32-4DBB-B37D-C8FF5B61577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449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9EE4D-3EB7-4CAF-8CDD-AE68D64B632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975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D47191-0E78-4BAF-8CDB-8A3A080398E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404664"/>
            <a:ext cx="8568952" cy="470898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40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Informationen</a:t>
            </a:r>
            <a:r>
              <a:rPr lang="de-DE" sz="40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40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zum</a:t>
            </a:r>
          </a:p>
          <a:p>
            <a:pPr>
              <a:defRPr/>
            </a:pPr>
            <a:endParaRPr lang="de-DE" sz="40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Fach Französisch</a:t>
            </a:r>
          </a:p>
          <a:p>
            <a:pPr>
              <a:defRPr/>
            </a:pPr>
            <a:endParaRPr lang="de-DE" sz="40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40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Klasse 6</a:t>
            </a:r>
          </a:p>
          <a:p>
            <a:pPr>
              <a:defRPr/>
            </a:pPr>
            <a:endParaRPr lang="de-DE" sz="40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60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b="9921"/>
          <a:stretch/>
        </p:blipFill>
        <p:spPr>
          <a:xfrm>
            <a:off x="5652120" y="1268760"/>
            <a:ext cx="2534086" cy="241878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23528" y="247121"/>
            <a:ext cx="8496944" cy="618630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46" y="806172"/>
            <a:ext cx="1810669" cy="2048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731" y="918958"/>
            <a:ext cx="2481287" cy="182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931" y="833607"/>
            <a:ext cx="2560542" cy="190821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2673078"/>
            <a:ext cx="1896020" cy="194479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664" y="3155416"/>
            <a:ext cx="2920237" cy="134123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975095" y="3340276"/>
            <a:ext cx="177275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5000" b="1" dirty="0" err="1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sisch</a:t>
            </a:r>
            <a:endParaRPr lang="de-DE" sz="50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7"/>
          <a:srcRect t="17051" b="12721"/>
          <a:stretch/>
        </p:blipFill>
        <p:spPr>
          <a:xfrm>
            <a:off x="3431345" y="4705094"/>
            <a:ext cx="262890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3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126572"/>
            <a:ext cx="8496944" cy="649408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de-DE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12421" t="6624" r="5602"/>
          <a:stretch/>
        </p:blipFill>
        <p:spPr>
          <a:xfrm>
            <a:off x="3201127" y="2797668"/>
            <a:ext cx="1971718" cy="168440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02676" y="682485"/>
            <a:ext cx="4014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Kommunikationsfähigkeit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bzw. Dialogfähigkeit</a:t>
            </a: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32244"/>
          <a:stretch/>
        </p:blipFill>
        <p:spPr>
          <a:xfrm>
            <a:off x="713767" y="1546298"/>
            <a:ext cx="1767756" cy="1363372"/>
          </a:xfrm>
          <a:prstGeom prst="round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r="12767"/>
          <a:stretch/>
        </p:blipFill>
        <p:spPr>
          <a:xfrm>
            <a:off x="3518406" y="1291631"/>
            <a:ext cx="1786611" cy="1363372"/>
          </a:xfrm>
          <a:prstGeom prst="round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516923" y="781712"/>
            <a:ext cx="29122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Einblicke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die</a:t>
            </a: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französische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Lebenswirklichkeit </a:t>
            </a:r>
          </a:p>
          <a:p>
            <a:pPr>
              <a:defRPr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e-DE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de-DE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648" y="1663705"/>
            <a:ext cx="2494774" cy="159592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574567" y="3525476"/>
            <a:ext cx="33315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Gemeinsamkeiten und 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Unterschiede zwischen</a:t>
            </a: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deutscher und französischer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Lebensweise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958" y="4658460"/>
            <a:ext cx="2205678" cy="167243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609772" y="4608077"/>
            <a:ext cx="3417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■ Landeskundliche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Kenntnisse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e-DE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de-DE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7"/>
          <a:srcRect l="8067" t="9978" r="14608" b="10284"/>
          <a:stretch/>
        </p:blipFill>
        <p:spPr>
          <a:xfrm>
            <a:off x="2069633" y="4966387"/>
            <a:ext cx="1539871" cy="160145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5903" y="5028584"/>
            <a:ext cx="2034647" cy="1291076"/>
          </a:xfrm>
          <a:prstGeom prst="round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596810" y="4173113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Hör- und </a:t>
            </a: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Leseverstehens-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de-DE" sz="1800" dirty="0" err="1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kompetenz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e-DE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de-DE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57367" y="2918617"/>
            <a:ext cx="1907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Grammatische </a:t>
            </a: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Kompetenz</a:t>
            </a: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481523" y="204047"/>
            <a:ext cx="4608512" cy="369332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Inhalte von Französisch in Klasse 6</a:t>
            </a:r>
          </a:p>
        </p:txBody>
      </p:sp>
    </p:spTree>
    <p:extLst>
      <p:ext uri="{BB962C8B-B14F-4D97-AF65-F5344CB8AC3E}">
        <p14:creationId xmlns:p14="http://schemas.microsoft.com/office/powerpoint/2010/main" val="25077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23528" y="126572"/>
            <a:ext cx="8496944" cy="649408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de-DE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725180" y="311237"/>
            <a:ext cx="5214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u="sng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Hilfreiche Voraussetzungen</a:t>
            </a:r>
            <a:r>
              <a:rPr lang="de-DE" sz="32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7" name="Rechteck 6"/>
          <p:cNvSpPr/>
          <p:nvPr/>
        </p:nvSpPr>
        <p:spPr>
          <a:xfrm>
            <a:off x="675512" y="997993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Freude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und Neugier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an Fremdsprachen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und an anderen Ländern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musst es wollen !!!</a:t>
            </a: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(nicht nur die Eltern)</a:t>
            </a: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Bereitschaft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zu genauem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Lernen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von Vokabeln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Regeln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Verbformen</a:t>
            </a:r>
          </a:p>
          <a:p>
            <a:pPr>
              <a:defRPr/>
            </a:pP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■ Ausdauer</a:t>
            </a:r>
          </a:p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Als Orientierung: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Deine Englischnote liegt</a:t>
            </a: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zwischen 2 und 3</a:t>
            </a:r>
          </a:p>
          <a:p>
            <a:pPr>
              <a:defRPr/>
            </a:pP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365" y="949030"/>
            <a:ext cx="1247741" cy="1219716"/>
          </a:xfrm>
          <a:prstGeom prst="round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512" y="1443264"/>
            <a:ext cx="2227712" cy="1456581"/>
          </a:xfrm>
          <a:prstGeom prst="rect">
            <a:avLst/>
          </a:prstGeom>
        </p:spPr>
      </p:pic>
      <p:cxnSp>
        <p:nvCxnSpPr>
          <p:cNvPr id="11" name="Gerade Verbindung 2"/>
          <p:cNvCxnSpPr/>
          <p:nvPr/>
        </p:nvCxnSpPr>
        <p:spPr>
          <a:xfrm flipV="1">
            <a:off x="5247117" y="1359897"/>
            <a:ext cx="2735263" cy="1428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696" y="1330285"/>
            <a:ext cx="2847079" cy="158509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673" y="1305906"/>
            <a:ext cx="1342603" cy="1723264"/>
          </a:xfrm>
          <a:prstGeom prst="round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500" y="2793266"/>
            <a:ext cx="1102380" cy="162535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7"/>
          <a:srcRect t="15910" r="44901" b="45989"/>
          <a:stretch/>
        </p:blipFill>
        <p:spPr>
          <a:xfrm>
            <a:off x="4792502" y="3252533"/>
            <a:ext cx="1871332" cy="82265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4236" y="3157425"/>
            <a:ext cx="1794823" cy="1009588"/>
          </a:xfrm>
          <a:prstGeom prst="round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7499" y="4270248"/>
            <a:ext cx="1325513" cy="166365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10"/>
          <a:srcRect l="2644" t="15847" r="53360" b="42868"/>
          <a:stretch/>
        </p:blipFill>
        <p:spPr>
          <a:xfrm>
            <a:off x="6208824" y="4801997"/>
            <a:ext cx="1885767" cy="125050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7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23528" y="126572"/>
            <a:ext cx="8496944" cy="652486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</a:p>
          <a:p>
            <a:pPr>
              <a:defRPr/>
            </a:pPr>
            <a:r>
              <a:rPr lang="de-DE" sz="3200" u="sng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Rahmenbedingungen</a:t>
            </a:r>
            <a:endParaRPr lang="de-DE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■  Die beiden Französischstunden liegen in Klasse 6 in einer</a:t>
            </a:r>
          </a:p>
          <a:p>
            <a:pPr>
              <a:defRPr/>
            </a:pPr>
            <a:r>
              <a:rPr lang="de-DE" sz="1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oder 6. Stunde am Vormittag.</a:t>
            </a:r>
          </a:p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 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gibt in Klasse 6 bereits </a:t>
            </a:r>
            <a:r>
              <a:rPr lang="de-DE" sz="18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Noten in Französisch. </a:t>
            </a:r>
          </a:p>
          <a:p>
            <a:pPr>
              <a:defRPr/>
            </a:pPr>
            <a:endParaRPr lang="de-DE" sz="1800" b="1" dirty="0" smtClean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-&gt;Die Französischnote ist positiv versetzungsrelevant, d.h. eine gute Note in Französisch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kann im Zeugnis als Ausgleich für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 schlechte Note in einem anderen Fach herangezogen werden. Man kann aber nicht wegen einer schlechten Französischnote sitzenbleiben (Abwahl nach Klasse 6). </a:t>
            </a:r>
            <a:endParaRPr lang="de-DE" sz="1800" dirty="0" smtClean="0">
              <a:solidFill>
                <a:schemeClr val="accent6">
                  <a:lumMod val="50000"/>
                </a:schemeClr>
              </a:solidFill>
              <a:ea typeface="Tahoma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de-DE" sz="1800" dirty="0" smtClean="0">
              <a:solidFill>
                <a:schemeClr val="accent6">
                  <a:lumMod val="50000"/>
                </a:schemeClr>
              </a:solidFill>
              <a:ea typeface="Tahoma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Beginn von Klasse 7 entscheidet ihr, ob ihr weiterhin Französisch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besuchen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wollt, oder ob ihr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künftig eines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beiden anderen Wahlpflichtfächer „Technik“ oder „AES“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belegt (</a:t>
            </a:r>
            <a:r>
              <a:rPr lang="de-DE" sz="1800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Umwahl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Eine Abwahl des Faches Französisch ist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somit zum </a:t>
            </a:r>
            <a:r>
              <a:rPr lang="de-DE" sz="1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Ende von Klasse 6 möglich.</a:t>
            </a:r>
          </a:p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de-DE" sz="1800" dirty="0">
                <a:solidFill>
                  <a:schemeClr val="accent6">
                    <a:lumMod val="50000"/>
                  </a:schemeClr>
                </a:solidFill>
                <a:ea typeface="Tahoma" pitchFamily="34" charset="0"/>
                <a:cs typeface="Times New Roman" panose="02020603050405020304" pitchFamily="18" charset="0"/>
              </a:rPr>
              <a:t>■ </a:t>
            </a:r>
            <a:r>
              <a:rPr lang="de-DE" sz="18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Französisch kann aber ab Klasse 7 nur fortgeführt werden, wenn Französisch bereits in Klasse 6 besucht wurde! Eine Wahl von Französisch erst zu Beginn von Klasse 7 ist nicht möglich!</a:t>
            </a:r>
            <a:endParaRPr lang="de-DE" sz="1800" dirty="0">
              <a:solidFill>
                <a:schemeClr val="accent6">
                  <a:lumMod val="50000"/>
                </a:schemeClr>
              </a:solidFill>
              <a:ea typeface="Tahoma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de-DE" sz="1800" dirty="0" smtClean="0">
              <a:solidFill>
                <a:schemeClr val="accent6">
                  <a:lumMod val="50000"/>
                </a:schemeClr>
              </a:solidFill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385" y="642984"/>
            <a:ext cx="1905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6515" y="361642"/>
            <a:ext cx="8496944" cy="55092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</a:t>
            </a:r>
            <a:r>
              <a:rPr lang="de-DE" sz="3200" u="sng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Vorteile</a:t>
            </a:r>
          </a:p>
          <a:p>
            <a:pPr>
              <a:defRPr/>
            </a:pPr>
            <a:endParaRPr lang="de-DE" sz="3200" u="sng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u="sng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u="sng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u="sng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u="sng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u="sng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u="sng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u="sng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u="sng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3200" u="sng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364784" y="871080"/>
            <a:ext cx="41717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600" u="sng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Warum </a:t>
            </a:r>
            <a:r>
              <a:rPr lang="de-DE" sz="1600" u="sng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wir Französisch in Klasse 6 wählten?</a:t>
            </a:r>
          </a:p>
        </p:txBody>
      </p:sp>
      <p:pic>
        <p:nvPicPr>
          <p:cNvPr id="4" name="Picture 2" descr="http://www.lamade.com/instanz/bilder/0037_schue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3" y="3845586"/>
            <a:ext cx="236687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bgerundete rechteckige Legende 4"/>
          <p:cNvSpPr/>
          <p:nvPr/>
        </p:nvSpPr>
        <p:spPr>
          <a:xfrm>
            <a:off x="395536" y="1182189"/>
            <a:ext cx="2303463" cy="966787"/>
          </a:xfrm>
          <a:prstGeom prst="wedgeRoundRectCallout">
            <a:avLst>
              <a:gd name="adj1" fmla="val -43568"/>
              <a:gd name="adj2" fmla="val 193640"/>
              <a:gd name="adj3" fmla="val 16667"/>
            </a:avLst>
          </a:prstGeom>
          <a:solidFill>
            <a:srgbClr val="99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/>
          <a:lstStyle/>
          <a:p>
            <a:pPr>
              <a:defRPr/>
            </a:pP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ist einfach eine wunderschöne Sprache.</a:t>
            </a:r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949414" y="2885783"/>
            <a:ext cx="2232025" cy="926529"/>
          </a:xfrm>
          <a:prstGeom prst="wedgeRoundRectCallout">
            <a:avLst>
              <a:gd name="adj1" fmla="val -42230"/>
              <a:gd name="adj2" fmla="val 85725"/>
              <a:gd name="adj3" fmla="val 16667"/>
            </a:avLst>
          </a:prstGeom>
          <a:solidFill>
            <a:srgbClr val="CCCC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>
              <a:defRPr/>
            </a:pP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Franzosen sind unsere direkten Nachbarn.</a:t>
            </a:r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6532301" y="497377"/>
            <a:ext cx="2305050" cy="1463331"/>
          </a:xfrm>
          <a:prstGeom prst="wedgeRoundRectCallout">
            <a:avLst>
              <a:gd name="adj1" fmla="val -90444"/>
              <a:gd name="adj2" fmla="val 51566"/>
              <a:gd name="adj3" fmla="val 16667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>
              <a:defRPr/>
            </a:pP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 finde es schön, wenn ich mich mit Menschen in anderen Ländern unterhalten kann.</a:t>
            </a:r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2888440" y="1271713"/>
            <a:ext cx="2592388" cy="716677"/>
          </a:xfrm>
          <a:prstGeom prst="wedgeRoundRectCallout">
            <a:avLst>
              <a:gd name="adj1" fmla="val -45928"/>
              <a:gd name="adj2" fmla="val 126870"/>
              <a:gd name="adj3" fmla="val 16667"/>
            </a:avLst>
          </a:prstGeom>
          <a:solidFill>
            <a:srgbClr val="FF99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 spricht in über 40     Ländern auf der Welt die französische Sprache. </a:t>
            </a:r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6555795" y="2091726"/>
            <a:ext cx="2232025" cy="1297530"/>
          </a:xfrm>
          <a:prstGeom prst="wedgeRoundRectCallout">
            <a:avLst>
              <a:gd name="adj1" fmla="val -55681"/>
              <a:gd name="adj2" fmla="val 73598"/>
              <a:gd name="adj3" fmla="val 16667"/>
            </a:avLst>
          </a:prstGeom>
          <a:solidFill>
            <a:srgbClr val="66FF6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>
              <a:defRPr/>
            </a:pP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ist einfach cool zu erfahren, wie Menschen in anderen Ländern leben.</a:t>
            </a:r>
          </a:p>
        </p:txBody>
      </p:sp>
      <p:sp>
        <p:nvSpPr>
          <p:cNvPr id="11" name="Abgerundete rechteckige Legende 10"/>
          <p:cNvSpPr/>
          <p:nvPr/>
        </p:nvSpPr>
        <p:spPr>
          <a:xfrm>
            <a:off x="3622135" y="2251092"/>
            <a:ext cx="2841086" cy="1594494"/>
          </a:xfrm>
          <a:prstGeom prst="wedgeRoundRectCallout">
            <a:avLst>
              <a:gd name="adj1" fmla="val -67431"/>
              <a:gd name="adj2" fmla="val 26800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>
              <a:defRPr/>
            </a:pPr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Auch wenn ich mich nach Klasse 6 für ein anderes Wahlpflichtfach entscheide, habe ich Grundkenntnisse erworben, die mir später im Leben nützen.</a:t>
            </a:r>
          </a:p>
        </p:txBody>
      </p:sp>
      <p:sp>
        <p:nvSpPr>
          <p:cNvPr id="12" name="Abgerundete rechteckige Legende 11"/>
          <p:cNvSpPr/>
          <p:nvPr/>
        </p:nvSpPr>
        <p:spPr>
          <a:xfrm>
            <a:off x="6463221" y="3771748"/>
            <a:ext cx="2303463" cy="1317931"/>
          </a:xfrm>
          <a:prstGeom prst="wedgeRoundRectCallout">
            <a:avLst>
              <a:gd name="adj1" fmla="val -71415"/>
              <a:gd name="adj2" fmla="val 34122"/>
              <a:gd name="adj3" fmla="val 16667"/>
            </a:avLst>
          </a:prstGeom>
          <a:solidFill>
            <a:srgbClr val="FF99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/>
          <a:lstStyle/>
          <a:p>
            <a:pPr>
              <a:defRPr/>
            </a:pP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 hatte die Möglichkeit für ein Schuljahr lang in die Sprache hineinzuschnuppern.</a:t>
            </a:r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Abgerundete rechteckige Legende 12"/>
          <p:cNvSpPr/>
          <p:nvPr/>
        </p:nvSpPr>
        <p:spPr>
          <a:xfrm>
            <a:off x="3275856" y="5140785"/>
            <a:ext cx="4054857" cy="746091"/>
          </a:xfrm>
          <a:prstGeom prst="wedgeRoundRectCallout">
            <a:avLst>
              <a:gd name="adj1" fmla="val -61284"/>
              <a:gd name="adj2" fmla="val -49978"/>
              <a:gd name="adj3" fmla="val 16667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/>
          <a:lstStyle/>
          <a:p>
            <a:pPr>
              <a:defRPr/>
            </a:pP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 erwirbt sich wichtige Fähigkeiten wie z.B. die Fähigkeit zur Toleranz.</a:t>
            </a:r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Abgerundete rechteckige Legende 13"/>
          <p:cNvSpPr/>
          <p:nvPr/>
        </p:nvSpPr>
        <p:spPr>
          <a:xfrm>
            <a:off x="3116129" y="4051090"/>
            <a:ext cx="2232025" cy="621878"/>
          </a:xfrm>
          <a:prstGeom prst="wedgeRoundRectCallout">
            <a:avLst>
              <a:gd name="adj1" fmla="val -42230"/>
              <a:gd name="adj2" fmla="val 8572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>
              <a:defRPr/>
            </a:pPr>
            <a:r>
              <a:rPr lang="de-D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 mag Fremdsprachen.</a:t>
            </a:r>
            <a:endParaRPr lang="de-D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126572"/>
            <a:ext cx="8496944" cy="646330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de-DE" sz="18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329" y="1754325"/>
            <a:ext cx="3318576" cy="2877634"/>
          </a:xfrm>
          <a:prstGeom prst="rect">
            <a:avLst/>
          </a:prstGeom>
        </p:spPr>
      </p:pic>
      <p:sp>
        <p:nvSpPr>
          <p:cNvPr id="8" name="Abgerundete rechteckige Legende 7"/>
          <p:cNvSpPr/>
          <p:nvPr/>
        </p:nvSpPr>
        <p:spPr>
          <a:xfrm>
            <a:off x="373790" y="2018738"/>
            <a:ext cx="2497049" cy="859118"/>
          </a:xfrm>
          <a:prstGeom prst="wedgeRoundRectCallout">
            <a:avLst>
              <a:gd name="adj1" fmla="val -13113"/>
              <a:gd name="adj2" fmla="val -102578"/>
              <a:gd name="adj3" fmla="val 16667"/>
            </a:avLst>
          </a:prstGeom>
          <a:solidFill>
            <a:schemeClr val="bg1"/>
          </a:solidFill>
          <a:ln w="3175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Merci </a:t>
            </a:r>
            <a:r>
              <a:rPr lang="de-DE" sz="2000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</a:t>
            </a:r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de-DE" sz="2000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votre</a:t>
            </a:r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 err="1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attention</a:t>
            </a:r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de-DE" sz="20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Bild 6" descr="http://de.destinationsuddefrance.com/var/sdfd/storage/images/media/images/incontournables/le-pont-du-gard/pont-du-gard-mode-paysage-5/506581-1-fre-FR/Pont-du-gard-mode-paysage-5_lar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95" y="1504040"/>
            <a:ext cx="2192013" cy="140303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0" name="Bild 7" descr="http://i-cms.linternaute.com/image_cms/750/2145120-les-gorges-du-verdo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65" y="4908148"/>
            <a:ext cx="2165266" cy="1530614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1" name="Bild 10" descr="http://jn2016.scouts-unitaires.org/wp-content/uploads/2016/02/auvergn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52" y="4860081"/>
            <a:ext cx="1820249" cy="1501677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3" name="Bild 1" descr="http://www.citibreak.fr/upload/site/53bb1c59e4b0850c477ad479/552d3669e4b0811b231be77e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r="3753"/>
          <a:stretch/>
        </p:blipFill>
        <p:spPr bwMode="auto">
          <a:xfrm>
            <a:off x="936710" y="3450589"/>
            <a:ext cx="2448272" cy="1320181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4905" y="2996939"/>
            <a:ext cx="2217842" cy="1594248"/>
          </a:xfrm>
          <a:prstGeom prst="round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8125" y="316002"/>
            <a:ext cx="1954509" cy="1336900"/>
          </a:xfrm>
          <a:prstGeom prst="round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9"/>
          <a:srcRect l="27951" t="14662" b="14662"/>
          <a:stretch/>
        </p:blipFill>
        <p:spPr>
          <a:xfrm>
            <a:off x="6072195" y="4692610"/>
            <a:ext cx="2313867" cy="1669148"/>
          </a:xfrm>
          <a:prstGeom prst="round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1294" y="348587"/>
            <a:ext cx="2111187" cy="1448136"/>
          </a:xfrm>
          <a:prstGeom prst="round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4198174" y="2752676"/>
            <a:ext cx="167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France-</a:t>
            </a:r>
          </a:p>
          <a:p>
            <a:r>
              <a:rPr lang="de-DE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de-DE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de-DE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pays</a:t>
            </a:r>
            <a:r>
              <a:rPr lang="de-DE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fascinant</a:t>
            </a:r>
            <a:endParaRPr lang="de-DE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148327" y="5976846"/>
            <a:ext cx="199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</a:t>
            </a:r>
            <a:r>
              <a:rPr lang="de-DE" dirty="0" smtClean="0"/>
              <a:t>es </a:t>
            </a:r>
            <a:r>
              <a:rPr lang="de-DE" dirty="0" err="1" smtClean="0"/>
              <a:t>bories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453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</p:bld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8-WPF-Abend für die Klassen 6" id="{F39A3439-ABAB-4AED-8F61-DB523906678A}" vid="{B2A5A64D-EBCA-4CE0-AD72-B1825D0949B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2018-WPF-Abend für die Klassen 6</Template>
  <TotalTime>0</TotalTime>
  <Words>367</Words>
  <Application>Microsoft Office PowerPoint</Application>
  <PresentationFormat>Bildschirmpräsentation (4:3)</PresentationFormat>
  <Paragraphs>152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Irene Gaiser</dc:creator>
  <cp:lastModifiedBy>Bernd Jelli</cp:lastModifiedBy>
  <cp:revision>10</cp:revision>
  <cp:lastPrinted>2016-06-01T07:20:17Z</cp:lastPrinted>
  <dcterms:created xsi:type="dcterms:W3CDTF">2018-03-10T18:28:14Z</dcterms:created>
  <dcterms:modified xsi:type="dcterms:W3CDTF">2020-05-04T08:32:14Z</dcterms:modified>
</cp:coreProperties>
</file>